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3452-98AB-4756-90F2-1A8E17732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5" y="1113282"/>
            <a:ext cx="3734941" cy="2396681"/>
          </a:xfrm>
        </p:spPr>
        <p:txBody>
          <a:bodyPr>
            <a:normAutofit/>
          </a:bodyPr>
          <a:lstStyle/>
          <a:p>
            <a:r>
              <a:rPr lang="en-US" sz="4100"/>
              <a:t>Influenza and weather correlation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7199-468F-489A-AEEF-17DD3A001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5" y="3602038"/>
            <a:ext cx="3734942" cy="2052720"/>
          </a:xfrm>
        </p:spPr>
        <p:txBody>
          <a:bodyPr>
            <a:normAutofit/>
          </a:bodyPr>
          <a:lstStyle/>
          <a:p>
            <a:r>
              <a:rPr lang="en-US" dirty="0"/>
              <a:t>Erik Stieve</a:t>
            </a:r>
          </a:p>
          <a:p>
            <a:r>
              <a:rPr lang="en-US" dirty="0"/>
              <a:t>Regis University</a:t>
            </a:r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BDE99016-F850-4AF3-BB21-B78608122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C9169-8FBB-4481-9D25-FCF4C0EFD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353" y="1113282"/>
            <a:ext cx="4635583" cy="3951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CF5AD-D0D0-420C-8C36-E9AC569A736D}"/>
              </a:ext>
            </a:extLst>
          </p:cNvPr>
          <p:cNvSpPr txBox="1"/>
          <p:nvPr/>
        </p:nvSpPr>
        <p:spPr>
          <a:xfrm>
            <a:off x="6359176" y="4628398"/>
            <a:ext cx="516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https://www.technologynetworks.com/drug-discovery/news/drug-induces-mutations-in-genetic-material-of-the-influenza-virus-326365</a:t>
            </a:r>
          </a:p>
        </p:txBody>
      </p:sp>
    </p:spTree>
    <p:extLst>
      <p:ext uri="{BB962C8B-B14F-4D97-AF65-F5344CB8AC3E}">
        <p14:creationId xmlns:p14="http://schemas.microsoft.com/office/powerpoint/2010/main" val="343524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6FCE-849A-4D34-9F18-7ADC742D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2BE89-D643-407F-8D38-C89E34C67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Plot</a:t>
            </a:r>
          </a:p>
          <a:p>
            <a:r>
              <a:rPr lang="en-US" dirty="0"/>
              <a:t>Importance Features</a:t>
            </a:r>
          </a:p>
          <a:p>
            <a:pPr lvl="1"/>
            <a:r>
              <a:rPr lang="en-US" dirty="0" err="1"/>
              <a:t>Precip</a:t>
            </a:r>
            <a:r>
              <a:rPr lang="en-US" dirty="0"/>
              <a:t> – 0.44</a:t>
            </a:r>
          </a:p>
          <a:p>
            <a:pPr lvl="1"/>
            <a:r>
              <a:rPr lang="en-US" dirty="0"/>
              <a:t>Min Temp – 0.31</a:t>
            </a:r>
          </a:p>
          <a:p>
            <a:pPr lvl="1"/>
            <a:r>
              <a:rPr lang="en-US" dirty="0"/>
              <a:t>Max Temp – 0.25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BF6CE0A7-9D8A-4B79-9837-772DE43B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196" y="1066380"/>
            <a:ext cx="5325762" cy="54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A4D4-3994-486F-BE51-5DD7A53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D765C-83E4-47C3-B14D-E52760270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Model</a:t>
            </a:r>
          </a:p>
          <a:p>
            <a:r>
              <a:rPr lang="en-US" dirty="0"/>
              <a:t>Accuracy score: 0.5361</a:t>
            </a:r>
          </a:p>
          <a:p>
            <a:r>
              <a:rPr lang="en-US" dirty="0"/>
              <a:t>Overfit?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EF41C2C-22FE-4F4F-BD5E-DF2AF0D1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130936"/>
            <a:ext cx="9906000" cy="22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2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CBEC-BF17-48FF-87E6-75079049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B4F0-A808-443B-A257-FDE93251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74" y="2213038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Pruning</a:t>
            </a:r>
          </a:p>
          <a:p>
            <a:pPr lvl="1"/>
            <a:r>
              <a:rPr lang="en-US" dirty="0"/>
              <a:t>Optimal parameters</a:t>
            </a:r>
          </a:p>
          <a:p>
            <a:pPr lvl="1"/>
            <a:r>
              <a:rPr lang="en-US" dirty="0"/>
              <a:t>Accuracy Score : 0.495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Accuracy Score : 0.545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ED321-8C2E-4E6D-A9AC-905E91E5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825" y="237731"/>
            <a:ext cx="2033073" cy="1113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CA9C4-EF0F-4FEA-BE6C-0B77D837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825" y="1404946"/>
            <a:ext cx="2051955" cy="1110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75C8B-9A1A-4D7F-81E6-CF1316F44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825" y="2582658"/>
            <a:ext cx="2051955" cy="1137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3BF2A-844C-43B1-90DD-6063BA364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825" y="3786910"/>
            <a:ext cx="2051955" cy="1136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661401-1F0D-4030-9B71-4685EEC18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549" y="5039414"/>
            <a:ext cx="2020231" cy="1136554"/>
          </a:xfrm>
          <a:prstGeom prst="rect">
            <a:avLst/>
          </a:prstGeom>
        </p:spPr>
      </p:pic>
      <p:pic>
        <p:nvPicPr>
          <p:cNvPr id="17" name="Picture 16" descr="Diagram, text&#10;&#10;Description automatically generated">
            <a:extLst>
              <a:ext uri="{FF2B5EF4-FFF2-40B4-BE49-F238E27FC236}">
                <a16:creationId xmlns:a16="http://schemas.microsoft.com/office/drawing/2014/main" id="{E7165007-0558-4594-AFAB-F80DC0265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142" y="3612333"/>
            <a:ext cx="3427002" cy="16942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9DB447-F826-4045-986D-CF2D1A1DC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491" y="2213038"/>
            <a:ext cx="2000304" cy="9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2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4248-B02C-4B3D-971D-009F0EC2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5AA22-4C7A-411F-B5C8-D480A4CB7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k</a:t>
            </a:r>
          </a:p>
          <a:p>
            <a:pPr lvl="1"/>
            <a:r>
              <a:rPr lang="en-US" dirty="0"/>
              <a:t>Optimal value: k = 15</a:t>
            </a:r>
          </a:p>
          <a:p>
            <a:r>
              <a:rPr lang="en-US" dirty="0"/>
              <a:t>Model results</a:t>
            </a:r>
          </a:p>
          <a:p>
            <a:pPr lvl="1"/>
            <a:r>
              <a:rPr lang="en-US" dirty="0"/>
              <a:t>Accuracy Score : 0.661</a:t>
            </a:r>
          </a:p>
          <a:p>
            <a:pPr lvl="1"/>
            <a:r>
              <a:rPr lang="en-US" dirty="0"/>
              <a:t>Confusion Matrix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BDC63DB-2EC3-40F8-B65A-AAA52362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145" y="1826472"/>
            <a:ext cx="3620005" cy="2353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98C93-B959-4EBD-9D4A-218CA950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40" y="4563516"/>
            <a:ext cx="4095750" cy="1647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EC897-7F9E-4FAA-9ED8-D481000A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160" y="4715577"/>
            <a:ext cx="1698732" cy="8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FFBB-EBEA-40FD-81F2-A8F754A2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1A4E-CE2C-4623-8C84-A1E932E1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optimal parameters</a:t>
            </a:r>
          </a:p>
          <a:p>
            <a:r>
              <a:rPr lang="en-US" dirty="0"/>
              <a:t>Training and validation loss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DA8D9-DDA1-45DF-A97F-2AF000CC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38" y="3543065"/>
            <a:ext cx="4038600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17678-8DED-493D-A0A5-FB93E300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38" y="4943052"/>
            <a:ext cx="20955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F7E1E-68F1-4833-B152-40FE029A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063" y="2370142"/>
            <a:ext cx="4121061" cy="288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1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C626-97B2-4411-B017-6859247D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B9829-BCF6-40DF-8EAF-FA945AAC8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  <a:p>
            <a:pPr lvl="1"/>
            <a:r>
              <a:rPr lang="en-US" dirty="0"/>
              <a:t>Accuracy Score : 0.687</a:t>
            </a:r>
          </a:p>
          <a:p>
            <a:pPr lvl="1"/>
            <a:r>
              <a:rPr lang="en-US" dirty="0"/>
              <a:t>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A07A6-2928-4E2B-9245-0A529043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256" y="3767931"/>
            <a:ext cx="1157544" cy="607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C1DF5F-DBB7-4F24-9313-6AECE3822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44" y="2991643"/>
            <a:ext cx="41529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1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CCA6-AA59-4AC8-BA5E-5486F3D7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1623-DBB3-4FE1-A17A-E79623C15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scores</a:t>
            </a:r>
          </a:p>
          <a:p>
            <a:endParaRPr lang="en-US" dirty="0"/>
          </a:p>
          <a:p>
            <a:r>
              <a:rPr lang="en-US" dirty="0"/>
              <a:t>Classification report</a:t>
            </a:r>
          </a:p>
          <a:p>
            <a:pPr lvl="1"/>
            <a:r>
              <a:rPr lang="en-US" dirty="0"/>
              <a:t>Categories 0-1-2</a:t>
            </a:r>
          </a:p>
          <a:p>
            <a:pPr lvl="1"/>
            <a:r>
              <a:rPr lang="en-US" dirty="0"/>
              <a:t>Focus on goal of study</a:t>
            </a:r>
          </a:p>
          <a:p>
            <a:pPr lvl="1"/>
            <a:r>
              <a:rPr lang="en-US" dirty="0"/>
              <a:t>Recall importance?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CE6AE-0EED-49DA-AE48-07531361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791" y="2249487"/>
            <a:ext cx="4048125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79903-FD42-46E5-A49C-15F2F48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791" y="4020344"/>
            <a:ext cx="33813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23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0304-BA3D-4BA8-9F8E-11272E1AC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Challenges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FB02-E268-4B89-9260-817EDB2E4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Measurements of flu infection</a:t>
            </a:r>
          </a:p>
          <a:p>
            <a:pPr lvl="1"/>
            <a:r>
              <a:rPr lang="en-US" dirty="0"/>
              <a:t>Counts</a:t>
            </a:r>
          </a:p>
          <a:p>
            <a:pPr lvl="1"/>
            <a:r>
              <a:rPr lang="en-US" dirty="0"/>
              <a:t>Rates</a:t>
            </a:r>
          </a:p>
          <a:p>
            <a:r>
              <a:rPr lang="en-US" dirty="0"/>
              <a:t>Reliability of data</a:t>
            </a:r>
          </a:p>
          <a:p>
            <a:pPr lvl="1"/>
            <a:r>
              <a:rPr lang="en-US" dirty="0"/>
              <a:t>Variable limitations</a:t>
            </a:r>
          </a:p>
          <a:p>
            <a:pPr lvl="1"/>
            <a:r>
              <a:rPr lang="en-US" dirty="0"/>
              <a:t>Imputation concerns</a:t>
            </a:r>
          </a:p>
          <a:p>
            <a:pPr lvl="1"/>
            <a:r>
              <a:rPr lang="en-US" dirty="0"/>
              <a:t>Nuance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14945-D421-40A0-AE8D-FE3F3A9B7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43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A61E3-436C-4D69-8729-7EEBD8FBA79E}"/>
              </a:ext>
            </a:extLst>
          </p:cNvPr>
          <p:cNvSpPr txBox="1"/>
          <p:nvPr/>
        </p:nvSpPr>
        <p:spPr>
          <a:xfrm>
            <a:off x="6685005" y="5791201"/>
            <a:ext cx="39294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https://www.wired.com/story/covid-19-is-nothing-like-the-spanish-flu/</a:t>
            </a:r>
          </a:p>
        </p:txBody>
      </p:sp>
    </p:spTree>
    <p:extLst>
      <p:ext uri="{BB962C8B-B14F-4D97-AF65-F5344CB8AC3E}">
        <p14:creationId xmlns:p14="http://schemas.microsoft.com/office/powerpoint/2010/main" val="4130699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E54E-8BCF-48CF-99C9-E3349DE6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04A7-574D-45B9-BAD8-625ED56CE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Notional correlation</a:t>
            </a:r>
          </a:p>
          <a:p>
            <a:r>
              <a:rPr lang="en-US" dirty="0"/>
              <a:t>More complexity in data</a:t>
            </a:r>
          </a:p>
          <a:p>
            <a:pPr lvl="1"/>
            <a:r>
              <a:rPr lang="en-US" dirty="0"/>
              <a:t>Climate/seasonal</a:t>
            </a:r>
          </a:p>
          <a:p>
            <a:pPr lvl="1"/>
            <a:r>
              <a:rPr lang="en-US" dirty="0"/>
              <a:t>Weather patterns?</a:t>
            </a:r>
          </a:p>
          <a:p>
            <a:pPr lvl="1"/>
            <a:r>
              <a:rPr lang="en-US" dirty="0"/>
              <a:t>Global tracking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6CBCE-4B05-4C29-B75A-9FB86A21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025" y="1771651"/>
            <a:ext cx="5591175" cy="4019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16205-BC49-4020-B91B-CB5CECAE0B07}"/>
              </a:ext>
            </a:extLst>
          </p:cNvPr>
          <p:cNvSpPr txBox="1"/>
          <p:nvPr/>
        </p:nvSpPr>
        <p:spPr>
          <a:xfrm>
            <a:off x="6005384" y="5993027"/>
            <a:ext cx="4769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https://en.wikipedia.org/wiki/Jet_stream</a:t>
            </a:r>
          </a:p>
        </p:txBody>
      </p:sp>
    </p:spTree>
    <p:extLst>
      <p:ext uri="{BB962C8B-B14F-4D97-AF65-F5344CB8AC3E}">
        <p14:creationId xmlns:p14="http://schemas.microsoft.com/office/powerpoint/2010/main" val="12048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3B72A-4270-4EFD-84E9-979CB67E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6EB3-62F1-44C8-891F-B64F9E603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FC897-9535-4820-A67F-9FB656F5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159" y="2202426"/>
            <a:ext cx="6505575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B3D81-4FB6-4906-931E-584F86485B99}"/>
              </a:ext>
            </a:extLst>
          </p:cNvPr>
          <p:cNvSpPr txBox="1"/>
          <p:nvPr/>
        </p:nvSpPr>
        <p:spPr>
          <a:xfrm>
            <a:off x="5240594" y="6164826"/>
            <a:ext cx="5830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https://microshield360.com/americans-should-be-concerned-about-influenza/</a:t>
            </a:r>
          </a:p>
        </p:txBody>
      </p:sp>
    </p:spTree>
    <p:extLst>
      <p:ext uri="{BB962C8B-B14F-4D97-AF65-F5344CB8AC3E}">
        <p14:creationId xmlns:p14="http://schemas.microsoft.com/office/powerpoint/2010/main" val="373655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9293-76B5-4805-811B-7487271E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42AF-5534-4DF1-ACD9-8344706A0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659020" cy="3541714"/>
          </a:xfrm>
        </p:spPr>
        <p:txBody>
          <a:bodyPr/>
          <a:lstStyle/>
          <a:p>
            <a:r>
              <a:rPr lang="en-US" dirty="0"/>
              <a:t>Flu season runs during the winter months.</a:t>
            </a:r>
          </a:p>
          <a:p>
            <a:r>
              <a:rPr lang="en-US" dirty="0"/>
              <a:t>While we know when flu season is, what if we could predict the severity?</a:t>
            </a:r>
          </a:p>
          <a:p>
            <a:r>
              <a:rPr lang="en-US" dirty="0"/>
              <a:t>Could factors in the weather be used to guide a response before the season starts?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E87619-F7AF-4B4B-BAFC-8AB2CEA52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433" y="3418172"/>
            <a:ext cx="3246979" cy="2525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4CA08-385B-4226-B735-B0C233EEE229}"/>
              </a:ext>
            </a:extLst>
          </p:cNvPr>
          <p:cNvSpPr txBox="1"/>
          <p:nvPr/>
        </p:nvSpPr>
        <p:spPr>
          <a:xfrm>
            <a:off x="7934633" y="6003104"/>
            <a:ext cx="3008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https://www.insider.com/when-is-flu-season</a:t>
            </a:r>
          </a:p>
        </p:txBody>
      </p:sp>
    </p:spTree>
    <p:extLst>
      <p:ext uri="{BB962C8B-B14F-4D97-AF65-F5344CB8AC3E}">
        <p14:creationId xmlns:p14="http://schemas.microsoft.com/office/powerpoint/2010/main" val="176883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FCE7-CD9E-46D7-911C-521E6E54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EF35E-8D13-4CD2-8660-37DC10651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  <a:p>
            <a:r>
              <a:rPr lang="en-US" dirty="0"/>
              <a:t>Weather data</a:t>
            </a:r>
          </a:p>
          <a:p>
            <a:pPr lvl="1"/>
            <a:r>
              <a:rPr lang="en-US" dirty="0"/>
              <a:t>NOAA API</a:t>
            </a:r>
          </a:p>
          <a:p>
            <a:pPr lvl="1"/>
            <a:r>
              <a:rPr lang="en-US" dirty="0"/>
              <a:t>Available Attributes</a:t>
            </a:r>
          </a:p>
          <a:p>
            <a:r>
              <a:rPr lang="en-US" dirty="0"/>
              <a:t>Flu data</a:t>
            </a:r>
          </a:p>
          <a:p>
            <a:pPr lvl="1"/>
            <a:r>
              <a:rPr lang="en-US" dirty="0"/>
              <a:t>WHO </a:t>
            </a:r>
            <a:r>
              <a:rPr lang="en-US" dirty="0" err="1"/>
              <a:t>FluNet</a:t>
            </a:r>
            <a:endParaRPr lang="en-US" dirty="0"/>
          </a:p>
          <a:p>
            <a:pPr lvl="1"/>
            <a:r>
              <a:rPr lang="en-US" dirty="0"/>
              <a:t>New York State Department of Health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19E02-B49D-4073-8ED4-30D2BED4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01" y="1162728"/>
            <a:ext cx="2513221" cy="2154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97F08-18C3-4B14-9252-A690F372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3429000"/>
            <a:ext cx="2465746" cy="2393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C6DC73-23F0-4EBF-B3EF-CE6404A74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979" y="3579813"/>
            <a:ext cx="31527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4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FDEB-7710-465C-9B70-CCB5959D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9CEA6-CD3A-478D-860A-DABA3F9C9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Weather Data</a:t>
            </a:r>
          </a:p>
          <a:p>
            <a:pPr lvl="1"/>
            <a:r>
              <a:rPr lang="en-US" dirty="0"/>
              <a:t>Limited attributes</a:t>
            </a:r>
          </a:p>
          <a:p>
            <a:pPr lvl="1"/>
            <a:r>
              <a:rPr lang="en-US" dirty="0"/>
              <a:t>Limits in amount of data pulled</a:t>
            </a:r>
          </a:p>
          <a:p>
            <a:pPr lvl="1"/>
            <a:r>
              <a:rPr lang="en-US" dirty="0"/>
              <a:t>Problems with extraneous values</a:t>
            </a:r>
          </a:p>
          <a:p>
            <a:pPr lvl="1"/>
            <a:r>
              <a:rPr lang="en-US" dirty="0"/>
              <a:t>Solution?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EF36FEA-2B3E-4DFE-980E-E8995318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996" y="1650683"/>
            <a:ext cx="3991383" cy="2112323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5D6C691-29A9-4C5D-B9EA-83F6E42D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997" y="4211287"/>
            <a:ext cx="3991383" cy="20281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FC73DF-0AFE-49C7-BF75-02F9BF412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16" y="4394635"/>
            <a:ext cx="3249450" cy="20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B17B-D9DB-4633-97C8-5695898D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AD01-7FAE-4534-B634-01E4EF0C5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 Data</a:t>
            </a:r>
          </a:p>
          <a:p>
            <a:r>
              <a:rPr lang="en-US" dirty="0"/>
              <a:t>Combining with weather data</a:t>
            </a:r>
          </a:p>
          <a:p>
            <a:r>
              <a:rPr lang="en-US" dirty="0"/>
              <a:t>Cleaning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Bring it all together!</a:t>
            </a:r>
          </a:p>
          <a:p>
            <a:pPr lvl="1"/>
            <a:r>
              <a:rPr lang="en-US" dirty="0"/>
              <a:t>1061 records on 4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AC8D8-1CE5-4920-958A-DC7CDD3E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49" y="2630058"/>
            <a:ext cx="38100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3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3D22-5CDF-4AEF-96EB-BC9E75DD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2B33-861F-44D2-A4B2-28880660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Unbalanced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3D2EC-8A05-4820-9BAA-C2AB90A0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733" y="2097087"/>
            <a:ext cx="3847747" cy="2663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9CDD0C-01F0-443A-A779-A8380FDA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04" y="2097086"/>
            <a:ext cx="3795707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7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D5243-FF0F-42BB-A168-E2788F60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AC61-AB6D-4255-BB83-4DBC5DD8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Max Temp and Flu cases</a:t>
            </a:r>
          </a:p>
          <a:p>
            <a:pPr lvl="1"/>
            <a:r>
              <a:rPr lang="en-US" dirty="0"/>
              <a:t>Notice the interpolation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6F97B44-2A01-4326-B068-AC17C184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256" y="616418"/>
            <a:ext cx="4026441" cy="2096837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CB3C4C67-E9FA-4202-A048-692685E0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55" y="2713255"/>
            <a:ext cx="4026441" cy="203911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F3C06F4-47AA-41C3-9374-30571DCE1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255" y="4752369"/>
            <a:ext cx="4026441" cy="20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8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2B03-4CBC-4C72-9585-67FEFDA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1A974-A850-4B92-8D72-A0E34B91D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Precipitation and Flu cases</a:t>
            </a:r>
          </a:p>
          <a:p>
            <a:pPr lvl="1"/>
            <a:r>
              <a:rPr lang="en-US" dirty="0"/>
              <a:t>Notice the interpolation</a:t>
            </a:r>
          </a:p>
          <a:p>
            <a:endParaRPr lang="en-US" dirty="0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B4F599E0-0731-4F1A-B036-48BE2E3A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496" y="423775"/>
            <a:ext cx="3637179" cy="186805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7CDA560-E248-4E83-A804-E6E98D4D0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496" y="2370910"/>
            <a:ext cx="3637178" cy="183574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8363441-C606-4185-BCA6-43014F4DC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497" y="4285736"/>
            <a:ext cx="3637177" cy="18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52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354</Words>
  <Application>Microsoft Office PowerPoint</Application>
  <PresentationFormat>Widescreen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Tw Cen MT</vt:lpstr>
      <vt:lpstr>Circuit</vt:lpstr>
      <vt:lpstr>Influenza and weather correlation analysis</vt:lpstr>
      <vt:lpstr>Overview</vt:lpstr>
      <vt:lpstr>Purpose</vt:lpstr>
      <vt:lpstr>Process – data collection</vt:lpstr>
      <vt:lpstr>Process – Data collection</vt:lpstr>
      <vt:lpstr>Process – Data collection</vt:lpstr>
      <vt:lpstr>Process - EDA</vt:lpstr>
      <vt:lpstr>Process - EDA</vt:lpstr>
      <vt:lpstr>Process - EDA</vt:lpstr>
      <vt:lpstr>Process - EDA</vt:lpstr>
      <vt:lpstr>Process – Decision Tree</vt:lpstr>
      <vt:lpstr>Process – Decision Tree</vt:lpstr>
      <vt:lpstr>Process – K-Nearest Neighbors</vt:lpstr>
      <vt:lpstr>Process – Neural Network</vt:lpstr>
      <vt:lpstr>Process – Neural Network</vt:lpstr>
      <vt:lpstr>Analysis</vt:lpstr>
      <vt:lpstr>Challenges</vt:lpstr>
      <vt:lpstr>Conclusions/Next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Influenza and weather correlation analysis</dc:title>
  <dc:creator>Erik Stieve</dc:creator>
  <cp:lastModifiedBy>Erik Stieve</cp:lastModifiedBy>
  <cp:revision>2</cp:revision>
  <dcterms:created xsi:type="dcterms:W3CDTF">2020-10-16T04:32:59Z</dcterms:created>
  <dcterms:modified xsi:type="dcterms:W3CDTF">2020-10-16T04:36:47Z</dcterms:modified>
</cp:coreProperties>
</file>